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0" r:id="rId14"/>
    <p:sldId id="261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565" y="8884033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79393" y="7047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/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267445"/>
            <a:ext cx="17129550" cy="311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 txBox="1"/>
          <p:nvPr/>
        </p:nvSpPr>
        <p:spPr>
          <a:xfrm>
            <a:off x="1959824" y="2149023"/>
            <a:ext cx="20464272" cy="4708977"/>
          </a:xfrm>
          <a:prstGeom prst="rect">
            <a:avLst/>
          </a:prstGeom>
          <a:ln w="381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Essential Recipe: </a:t>
            </a:r>
          </a:p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Ingredients of a Risk Management and Safety Plan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3294848" y="8105023"/>
            <a:ext cx="17794224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dirty="0"/>
              <a:t>Speaker</a:t>
            </a:r>
            <a:r>
              <a:rPr lang="en-US" dirty="0"/>
              <a:t>s:</a:t>
            </a:r>
            <a:endParaRPr dirty="0"/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/>
              <a:t>Jeffrey Petrunak of National Interstate Insurance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/>
              <a:t>Daniel Tomlinson of Lancer Insurance</a:t>
            </a:r>
            <a:endParaRPr dirty="0"/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2043462" y="667147"/>
            <a:ext cx="15680100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 and Procedures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339F5-7C65-4A27-94E1-791EC055E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732" y="9327686"/>
            <a:ext cx="12594534" cy="1809384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1CE151A-60D6-4E78-802E-DD52E3571C7F}"/>
              </a:ext>
            </a:extLst>
          </p:cNvPr>
          <p:cNvSpPr txBox="1">
            <a:spLocks/>
          </p:cNvSpPr>
          <p:nvPr/>
        </p:nvSpPr>
        <p:spPr>
          <a:xfrm>
            <a:off x="2043462" y="2648296"/>
            <a:ext cx="19920426" cy="618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Get Organized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policies do you have in place and where are they?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everyone utilizing the same policies?</a:t>
            </a:r>
          </a:p>
          <a:p>
            <a:pPr lvl="3" indent="-457200">
              <a:defRPr/>
            </a:pPr>
            <a:r>
              <a:rPr lang="en-US" sz="4800" dirty="0">
                <a:solidFill>
                  <a:srgbClr val="173D6D"/>
                </a:solidFill>
                <a:latin typeface="Aptos" panose="02110004020202020204"/>
              </a:rPr>
              <a:t>e.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g., same manuals, versions, etc.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you have conflicting policies?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Have you read your policies?  </a:t>
            </a:r>
          </a:p>
          <a:p>
            <a:pPr lvl="3" indent="-457200"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 they company specific and meet operational profile/needs?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2043462" y="940282"/>
            <a:ext cx="16400767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When Hiring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764173F-8648-42AC-9F59-9354308CA007}"/>
              </a:ext>
            </a:extLst>
          </p:cNvPr>
          <p:cNvSpPr txBox="1">
            <a:spLocks/>
          </p:cNvSpPr>
          <p:nvPr/>
        </p:nvSpPr>
        <p:spPr>
          <a:xfrm>
            <a:off x="1623528" y="3542047"/>
            <a:ext cx="11010122" cy="637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Where do you recruit new drivers?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Job </a:t>
            </a:r>
            <a:r>
              <a:rPr lang="en-US" sz="4400" dirty="0">
                <a:solidFill>
                  <a:srgbClr val="173D6D"/>
                </a:solidFill>
                <a:latin typeface="Aptos" panose="02110004020202020204"/>
              </a:rPr>
              <a:t>b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oards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-US" sz="4400" dirty="0">
                <a:solidFill>
                  <a:srgbClr val="173D6D"/>
                </a:solidFill>
                <a:latin typeface="Aptos" panose="02110004020202020204"/>
              </a:rPr>
              <a:t>w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ebsites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word of mouth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Thorough and Proper </a:t>
            </a:r>
            <a:r>
              <a:rPr lang="en-US" sz="4800" b="1" dirty="0">
                <a:solidFill>
                  <a:srgbClr val="173D6D"/>
                </a:solidFill>
                <a:latin typeface="Aptos" panose="02110004020202020204"/>
              </a:rPr>
              <a:t>I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nterview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 out as much information as you can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Stay away from unacceptable questions like 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rotected classes, age discrimination, bias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Thorough Background </a:t>
            </a:r>
            <a:r>
              <a:rPr lang="en-US" sz="4800" b="1" dirty="0">
                <a:solidFill>
                  <a:srgbClr val="173D6D"/>
                </a:solidFill>
                <a:latin typeface="Aptos" panose="02110004020202020204"/>
              </a:rPr>
              <a:t>C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hecks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Previous employers, criminal checks, PSP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https://www.psp.fmcsa.dot.gov/psp/home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50FB8CD-2D0A-4FCC-B435-0DF2C55DA59E}"/>
              </a:ext>
            </a:extLst>
          </p:cNvPr>
          <p:cNvSpPr txBox="1">
            <a:spLocks/>
          </p:cNvSpPr>
          <p:nvPr/>
        </p:nvSpPr>
        <p:spPr>
          <a:xfrm>
            <a:off x="13134450" y="3542047"/>
            <a:ext cx="11249550" cy="496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Drug and Alcohol Testing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Company Drug and Alcohol Policy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Separate pools for DOT/Non-DOT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Valid Licensing and Certifications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Clear Employment </a:t>
            </a:r>
            <a:r>
              <a:rPr lang="en-US" sz="4800" b="1" dirty="0">
                <a:solidFill>
                  <a:srgbClr val="173D6D"/>
                </a:solidFill>
                <a:latin typeface="Aptos" panose="02110004020202020204"/>
              </a:rPr>
              <a:t>A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greements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80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2043462" y="634401"/>
            <a:ext cx="18013680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&amp; Employee Files Best Practices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076C00D-4E8F-4B55-8335-7B65F01B2F05}"/>
              </a:ext>
            </a:extLst>
          </p:cNvPr>
          <p:cNvSpPr txBox="1">
            <a:spLocks/>
          </p:cNvSpPr>
          <p:nvPr/>
        </p:nvSpPr>
        <p:spPr>
          <a:xfrm>
            <a:off x="1999488" y="2388074"/>
            <a:ext cx="20961096" cy="25632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Get Organized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Create a driver/employee file system (recommend having a driver qualification file, personnel file &amp; training file)</a:t>
            </a:r>
          </a:p>
          <a:p>
            <a:pPr lvl="2" indent="-45720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Recommend fastener file folders and/or electronic files &amp; checklists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9C166D-4B0E-46CA-869D-2968137071E4}"/>
              </a:ext>
            </a:extLst>
          </p:cNvPr>
          <p:cNvSpPr txBox="1"/>
          <p:nvPr/>
        </p:nvSpPr>
        <p:spPr>
          <a:xfrm>
            <a:off x="2850106" y="5433109"/>
            <a:ext cx="1076858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 algn="l" defTabSz="914400" hangingPunct="1">
              <a:spcAft>
                <a:spcPts val="600"/>
              </a:spcAft>
            </a:pPr>
            <a:r>
              <a:rPr lang="en-US" sz="4800" b="1" kern="1200" dirty="0">
                <a:solidFill>
                  <a:srgbClr val="173D6D"/>
                </a:solidFill>
                <a:latin typeface="Aptos" panose="02110004020202020204"/>
              </a:rPr>
              <a:t>Driver Qualification Files</a:t>
            </a:r>
          </a:p>
          <a:p>
            <a:pPr marL="228600" lvl="8" indent="-457200" algn="l" defTabSz="91440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kern="1200" dirty="0">
                <a:solidFill>
                  <a:srgbClr val="173D6D"/>
                </a:solidFill>
                <a:latin typeface="Aptos" panose="02110004020202020204"/>
              </a:rPr>
              <a:t>Qualification-related documents</a:t>
            </a:r>
          </a:p>
          <a:p>
            <a:pPr marL="228600" lvl="1" indent="-457200" algn="l" defTabSz="91440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kern="1200" dirty="0">
                <a:solidFill>
                  <a:srgbClr val="173D6D"/>
                </a:solidFill>
                <a:latin typeface="Aptos" panose="02110004020202020204"/>
              </a:rPr>
              <a:t>Manage critical expirations</a:t>
            </a:r>
          </a:p>
          <a:p>
            <a:pPr indent="-457200" algn="l" defTabSz="914400" hangingPunct="1">
              <a:spcAft>
                <a:spcPts val="600"/>
              </a:spcAft>
            </a:pPr>
            <a:r>
              <a:rPr lang="en-US" sz="4800" b="1" kern="1200" dirty="0">
                <a:solidFill>
                  <a:srgbClr val="173D6D"/>
                </a:solidFill>
                <a:latin typeface="Aptos" panose="02110004020202020204"/>
              </a:rPr>
              <a:t>Personnel Files</a:t>
            </a:r>
          </a:p>
          <a:p>
            <a:pPr marL="171450" lvl="1" indent="-457200" algn="l" defTabSz="91440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kern="1200" dirty="0">
                <a:solidFill>
                  <a:srgbClr val="173D6D"/>
                </a:solidFill>
                <a:latin typeface="Aptos" panose="02110004020202020204"/>
              </a:rPr>
              <a:t>HR documents</a:t>
            </a:r>
          </a:p>
          <a:p>
            <a:pPr indent="-457200" algn="l" defTabSz="914400" hangingPunct="1">
              <a:spcAft>
                <a:spcPts val="600"/>
              </a:spcAft>
            </a:pPr>
            <a:r>
              <a:rPr lang="en-US" sz="4800" b="1" kern="1200" dirty="0">
                <a:solidFill>
                  <a:srgbClr val="173D6D"/>
                </a:solidFill>
                <a:latin typeface="Aptos" panose="02110004020202020204"/>
              </a:rPr>
              <a:t>Training Files</a:t>
            </a:r>
          </a:p>
          <a:p>
            <a:pPr marL="171450" indent="-457200" algn="l" defTabSz="914400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kern="1200" dirty="0">
                <a:solidFill>
                  <a:srgbClr val="173D6D"/>
                </a:solidFill>
                <a:latin typeface="Aptos" panose="02110004020202020204"/>
              </a:rPr>
              <a:t>Training documentation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C5BBC8-FFE7-4B55-BE4D-C53D9EF40A3E}"/>
              </a:ext>
            </a:extLst>
          </p:cNvPr>
          <p:cNvGrpSpPr/>
          <p:nvPr/>
        </p:nvGrpSpPr>
        <p:grpSpPr>
          <a:xfrm>
            <a:off x="14438360" y="5631400"/>
            <a:ext cx="8522224" cy="5542083"/>
            <a:chOff x="11777456" y="5297914"/>
            <a:chExt cx="4506012" cy="293173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5D8BD76-E976-4526-BF1A-6AC4C4F78B6F}"/>
                </a:ext>
              </a:extLst>
            </p:cNvPr>
            <p:cNvSpPr/>
            <p:nvPr/>
          </p:nvSpPr>
          <p:spPr>
            <a:xfrm>
              <a:off x="11777456" y="5297914"/>
              <a:ext cx="4506012" cy="2931736"/>
            </a:xfrm>
            <a:prstGeom prst="roundRect">
              <a:avLst>
                <a:gd name="adj" fmla="val 7342"/>
              </a:avLst>
            </a:prstGeom>
            <a:solidFill>
              <a:srgbClr val="FAE494"/>
            </a:solidFill>
            <a:ln w="19050" cap="flat" cmpd="sng" algn="ctr">
              <a:solidFill>
                <a:srgbClr val="D4A90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0D5BD2-2831-4107-B886-9031A128E51E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14030462" y="5297914"/>
              <a:ext cx="0" cy="293173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FC61AD-E744-4131-B9D6-645D6BF69DBF}"/>
                </a:ext>
              </a:extLst>
            </p:cNvPr>
            <p:cNvSpPr/>
            <p:nvPr/>
          </p:nvSpPr>
          <p:spPr>
            <a:xfrm>
              <a:off x="11975419" y="5458170"/>
              <a:ext cx="1941920" cy="26489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206834-AE71-47E1-AD89-464A9720264E}"/>
                </a:ext>
              </a:extLst>
            </p:cNvPr>
            <p:cNvSpPr/>
            <p:nvPr/>
          </p:nvSpPr>
          <p:spPr>
            <a:xfrm>
              <a:off x="14143586" y="5458170"/>
              <a:ext cx="1941920" cy="26489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Rectangle: Diagonal Corners Snipped 16">
              <a:extLst>
                <a:ext uri="{FF2B5EF4-FFF2-40B4-BE49-F238E27FC236}">
                  <a16:creationId xmlns:a16="http://schemas.microsoft.com/office/drawing/2014/main" id="{21C73AC5-AEA6-4CD4-985C-25D24F6A3C9C}"/>
                </a:ext>
              </a:extLst>
            </p:cNvPr>
            <p:cNvSpPr/>
            <p:nvPr/>
          </p:nvSpPr>
          <p:spPr>
            <a:xfrm>
              <a:off x="12144689" y="5547726"/>
              <a:ext cx="1603380" cy="116958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D7D7D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BC074A-89A3-4340-8092-378956618FF9}"/>
                </a:ext>
              </a:extLst>
            </p:cNvPr>
            <p:cNvSpPr/>
            <p:nvPr/>
          </p:nvSpPr>
          <p:spPr>
            <a:xfrm>
              <a:off x="12366900" y="5576993"/>
              <a:ext cx="69112" cy="58423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253F66-CD82-4B39-9E6F-D0B8711C9A27}"/>
                </a:ext>
              </a:extLst>
            </p:cNvPr>
            <p:cNvSpPr/>
            <p:nvPr/>
          </p:nvSpPr>
          <p:spPr>
            <a:xfrm>
              <a:off x="13458846" y="5576993"/>
              <a:ext cx="69112" cy="58423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7654173B-8751-41B0-AAB7-AC14BA6FD7AC}"/>
                </a:ext>
              </a:extLst>
            </p:cNvPr>
            <p:cNvSpPr/>
            <p:nvPr/>
          </p:nvSpPr>
          <p:spPr>
            <a:xfrm>
              <a:off x="14308984" y="5547726"/>
              <a:ext cx="1603380" cy="116958"/>
            </a:xfrm>
            <a:prstGeom prst="snip2DiagRect">
              <a:avLst>
                <a:gd name="adj1" fmla="val 50000"/>
                <a:gd name="adj2" fmla="val 50000"/>
              </a:avLst>
            </a:prstGeom>
            <a:solidFill>
              <a:srgbClr val="D7D7D7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D768CC-846F-460F-9710-53737258DEF0}"/>
                </a:ext>
              </a:extLst>
            </p:cNvPr>
            <p:cNvSpPr/>
            <p:nvPr/>
          </p:nvSpPr>
          <p:spPr>
            <a:xfrm>
              <a:off x="14531195" y="5576993"/>
              <a:ext cx="69112" cy="58423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D57EF2-81D7-405A-8AC1-2144F12848B2}"/>
                </a:ext>
              </a:extLst>
            </p:cNvPr>
            <p:cNvSpPr/>
            <p:nvPr/>
          </p:nvSpPr>
          <p:spPr>
            <a:xfrm>
              <a:off x="15623141" y="5576993"/>
              <a:ext cx="69112" cy="58423"/>
            </a:xfrm>
            <a:prstGeom prst="ellipse">
              <a:avLst/>
            </a:prstGeom>
            <a:solidFill>
              <a:sysClr val="windowText" lastClr="0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5878B6-7EF1-411A-81AB-853C108FBDA3}"/>
                </a:ext>
              </a:extLst>
            </p:cNvPr>
            <p:cNvSpPr txBox="1"/>
            <p:nvPr/>
          </p:nvSpPr>
          <p:spPr>
            <a:xfrm>
              <a:off x="11975419" y="6471394"/>
              <a:ext cx="1941920" cy="53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hangingPunct="1"/>
              <a:r>
                <a:rPr lang="en-US" sz="3200" kern="1200" dirty="0">
                  <a:solidFill>
                    <a:prstClr val="black"/>
                  </a:solidFill>
                  <a:latin typeface="Aptos" panose="02110004020202020204"/>
                </a:rPr>
                <a:t>DQF Checklist</a:t>
              </a:r>
            </a:p>
            <a:p>
              <a:pPr defTabSz="914400" hangingPunct="1"/>
              <a:r>
                <a:rPr lang="en-US" sz="2800" kern="1200" dirty="0">
                  <a:solidFill>
                    <a:prstClr val="black"/>
                  </a:solidFill>
                  <a:latin typeface="Aptos" panose="02110004020202020204"/>
                </a:rPr>
                <a:t>Original Documents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1C9AD0-B20F-43E2-B712-B28123BE96E6}"/>
                </a:ext>
              </a:extLst>
            </p:cNvPr>
            <p:cNvSpPr txBox="1"/>
            <p:nvPr/>
          </p:nvSpPr>
          <p:spPr>
            <a:xfrm>
              <a:off x="14139714" y="6471393"/>
              <a:ext cx="1941920" cy="53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hangingPunct="1"/>
              <a:r>
                <a:rPr lang="en-US" sz="3200" kern="1200" dirty="0">
                  <a:solidFill>
                    <a:prstClr val="black"/>
                  </a:solidFill>
                  <a:latin typeface="Aptos" panose="02110004020202020204"/>
                </a:rPr>
                <a:t>DQF Checklist</a:t>
              </a:r>
            </a:p>
            <a:p>
              <a:pPr defTabSz="914400" hangingPunct="1"/>
              <a:r>
                <a:rPr lang="en-US" sz="2800" kern="1200" dirty="0">
                  <a:solidFill>
                    <a:prstClr val="black"/>
                  </a:solidFill>
                  <a:latin typeface="Aptos" panose="02110004020202020204"/>
                </a:rPr>
                <a:t>Recurring Documents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4318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A screenshot of a document&#10;&#10;Description automatically generated">
            <a:extLst>
              <a:ext uri="{FF2B5EF4-FFF2-40B4-BE49-F238E27FC236}">
                <a16:creationId xmlns:a16="http://schemas.microsoft.com/office/drawing/2014/main" id="{810CC425-0F33-4456-AE6A-2963AF44E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4420"/>
            <a:ext cx="9176451" cy="11113701"/>
          </a:xfrm>
          <a:prstGeom prst="rect">
            <a:avLst/>
          </a:prstGeom>
        </p:spPr>
      </p:pic>
      <p:pic>
        <p:nvPicPr>
          <p:cNvPr id="26" name="Picture 25" descr="A screenshot of a document&#10;&#10;Description automatically generated">
            <a:extLst>
              <a:ext uri="{FF2B5EF4-FFF2-40B4-BE49-F238E27FC236}">
                <a16:creationId xmlns:a16="http://schemas.microsoft.com/office/drawing/2014/main" id="{6BCB4C12-480E-4F88-A92C-F43A0418D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14" y="1589457"/>
            <a:ext cx="9654038" cy="97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17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1996751" y="1356449"/>
            <a:ext cx="14868144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and Vehicle Management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A96CAB6-5F6D-4AB4-B4CB-F4F96320119E}"/>
              </a:ext>
            </a:extLst>
          </p:cNvPr>
          <p:cNvSpPr txBox="1">
            <a:spLocks/>
          </p:cNvSpPr>
          <p:nvPr/>
        </p:nvSpPr>
        <p:spPr>
          <a:xfrm>
            <a:off x="1716833" y="3402035"/>
            <a:ext cx="11327363" cy="726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Regular Driver Training/ Safety Meetings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Classroom/Road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 topics and attendance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Defensive Driving Courses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Online, On-site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Documentation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Safe/Regular Vehicle Maintenance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E8A2729-6907-438C-8183-0ED40E711195}"/>
              </a:ext>
            </a:extLst>
          </p:cNvPr>
          <p:cNvSpPr txBox="1">
            <a:spLocks/>
          </p:cNvSpPr>
          <p:nvPr/>
        </p:nvSpPr>
        <p:spPr>
          <a:xfrm>
            <a:off x="13044196" y="3402035"/>
            <a:ext cx="11103801" cy="6554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Communications Protocols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Cell phone policies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Performance Monitoring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Cameras, Customer Feedback, Claims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Crisis Management Plan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Should have something in place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Tailored to your operation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Updated regularly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4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1922107" y="701096"/>
            <a:ext cx="14868144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 Management Best Practices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2DCB6E8-7EE4-432A-8625-9685F757B08C}"/>
              </a:ext>
            </a:extLst>
          </p:cNvPr>
          <p:cNvSpPr txBox="1">
            <a:spLocks/>
          </p:cNvSpPr>
          <p:nvPr/>
        </p:nvSpPr>
        <p:spPr>
          <a:xfrm>
            <a:off x="1922106" y="2173335"/>
            <a:ext cx="21572375" cy="914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Get Organized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Accident Files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file per incident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Accident reports, police reports, photographs, video footage, preventability, etc.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Drug and Alcohol Files (Random Testing)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per testing quarter/period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of covered employees in pool, list of randomly selected employees, CCF’s results</a:t>
            </a:r>
          </a:p>
          <a:p>
            <a:pPr marL="2286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Vehicle Maintenance Files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Formal preventative maintenance program &amp; a systematic tracking system</a:t>
            </a:r>
          </a:p>
          <a:p>
            <a:pPr lvl="2" indent="-45720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Individual vehicle maintenance files and a process for reporting/repairing deficiencies</a:t>
            </a:r>
          </a:p>
          <a:p>
            <a:pPr lvl="3" indent="-457200"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173D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Vehicle service records: repairs, inspections, DVIRs, etc.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173D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549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Props1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441</Words>
  <Application>Microsoft Office PowerPoint</Application>
  <PresentationFormat>Custom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5</cp:revision>
  <dcterms:modified xsi:type="dcterms:W3CDTF">2024-10-09T23:23:17Z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